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3">
          <p15:clr>
            <a:srgbClr val="A4A3A4"/>
          </p15:clr>
        </p15:guide>
        <p15:guide id="3" orient="horz" pos="3225">
          <p15:clr>
            <a:srgbClr val="A4A3A4"/>
          </p15:clr>
        </p15:guide>
        <p15:guide id="4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7"/>
    <a:srgbClr val="FFFFCC"/>
    <a:srgbClr val="FFCC66"/>
    <a:srgbClr val="1A3D68"/>
    <a:srgbClr val="FF0000"/>
    <a:srgbClr val="3333CC"/>
    <a:srgbClr val="FF66FF"/>
    <a:srgbClr val="010303"/>
    <a:srgbClr val="FFCC99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4" autoAdjust="0"/>
    <p:restoredTop sz="94661" autoAdjust="0"/>
  </p:normalViewPr>
  <p:slideViewPr>
    <p:cSldViewPr>
      <p:cViewPr varScale="1">
        <p:scale>
          <a:sx n="97" d="100"/>
          <a:sy n="97" d="100"/>
        </p:scale>
        <p:origin x="108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96"/>
      </p:cViewPr>
      <p:guideLst>
        <p:guide orient="horz" pos="3129"/>
        <p:guide pos="2143"/>
        <p:guide orient="horz" pos="3225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40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05" y="0"/>
            <a:ext cx="3076639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9F5766-CF4D-4186-9DD4-F74664A4DE92}" type="datetime1">
              <a:rPr lang="en-US" altLang="ja-JP"/>
              <a:pPr>
                <a:defRPr/>
              </a:pPr>
              <a:t>10/26/2018</a:t>
            </a:fld>
            <a:endParaRPr lang="en-US" altLang="ja-JP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083"/>
            <a:ext cx="3076640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05" y="9721083"/>
            <a:ext cx="3076639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A75824-13F9-492F-8508-64CA40CB88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40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05" y="0"/>
            <a:ext cx="3076639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FB12F9-D7B0-4BE2-B3B8-46B46E71BD3C}" type="datetime1">
              <a:rPr lang="en-US" altLang="ja-JP"/>
              <a:pPr>
                <a:defRPr/>
              </a:pPr>
              <a:t>10/26/2018</a:t>
            </a:fld>
            <a:endParaRPr lang="en-US" altLang="ja-JP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759" y="4862178"/>
            <a:ext cx="5679440" cy="460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083"/>
            <a:ext cx="3076640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05" y="9721083"/>
            <a:ext cx="3076639" cy="51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6" tIns="47342" rIns="94686" bIns="473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6334DA-32F2-44A7-863C-D7467EC43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gray">
          <a:xfrm>
            <a:off x="271463" y="3357563"/>
            <a:ext cx="9361487" cy="142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349500"/>
            <a:ext cx="84201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716338"/>
            <a:ext cx="69342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97300" y="5059363"/>
            <a:ext cx="2311400" cy="287337"/>
          </a:xfrm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EE4C372B-2B21-465B-B738-371CD030388F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4627563"/>
            <a:ext cx="3136900" cy="2794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79D01-668C-4D11-9C42-88AE7E9F6D80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6206D-8965-4E66-A410-358D83F602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94563" y="115888"/>
            <a:ext cx="2339975" cy="60102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3050" y="115888"/>
            <a:ext cx="6869113" cy="60102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59F42-8D04-4946-BBA0-0802CED4959F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CB5B1-2D85-49B8-A897-21E7381D00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88CC3-6016-4502-8D21-4521BACDAD94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98BA0-0366-4AA7-A5EA-5D2A4803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F78AC-4AFE-4207-9272-A46C360E22CA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9D263-5A9D-4697-87B8-849C39A2CA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341438"/>
            <a:ext cx="43815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341438"/>
            <a:ext cx="43815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99EB-9D89-46EE-9613-D26B10990A1D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D44EC-FD38-454F-9D23-E83DC13F8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A82FF-5F42-49C9-80B4-2BF3C957285F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93D34-D170-4212-890E-77A175B4F1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4E91A-06D8-4BBB-9BDC-8F14A3B28D27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FA483-BB49-4EBD-AA9F-66FD62A8B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0F3B8-00D6-4EC9-96DF-67666797303B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8034C-5BCA-4DF3-8327-7F51E677A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56572-2632-43BB-A86E-D84393DA77F2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D3C7F-0D16-4FFA-8F54-B3EEEF90FF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B898C-FC63-41AA-AA43-132BAB4BD382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14624-FFB9-48F8-BC85-1CD0D586D1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73050" y="115888"/>
            <a:ext cx="936148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95300" y="1341438"/>
            <a:ext cx="89154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" y="6597650"/>
            <a:ext cx="2311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4DE91E95-726D-451A-A589-06AEF50073AA}" type="datetime1">
              <a:rPr lang="ja-JP" altLang="en-US"/>
              <a:pPr>
                <a:defRPr/>
              </a:pPr>
              <a:t>2018/10/26</a:t>
            </a:fld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463925" y="6597650"/>
            <a:ext cx="31369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323138" y="6597650"/>
            <a:ext cx="2311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FB24B1D-17E6-48C6-B5DE-C531C46C4D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271463" y="549275"/>
            <a:ext cx="9361487" cy="142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271463" y="6524625"/>
            <a:ext cx="9361487" cy="71438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116632"/>
            <a:ext cx="9361488" cy="432048"/>
          </a:xfrm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0070C0"/>
                </a:solidFill>
              </a:rPr>
              <a:t>医療法人</a:t>
            </a:r>
            <a:r>
              <a:rPr lang="ja-JP" altLang="en-US" b="1">
                <a:solidFill>
                  <a:srgbClr val="0070C0"/>
                </a:solidFill>
              </a:rPr>
              <a:t>監査の趣旨・監査人選定について</a:t>
            </a:r>
            <a:endParaRPr lang="ja-JP" altLang="ja-JP" b="1" dirty="0">
              <a:solidFill>
                <a:srgbClr val="0070C0"/>
              </a:solidFill>
            </a:endParaRPr>
          </a:p>
        </p:txBody>
      </p:sp>
      <p:pic>
        <p:nvPicPr>
          <p:cNvPr id="5126" name="Picture 39" descr="D:\MA\新ロゴ\カラー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3450" y="115888"/>
            <a:ext cx="11509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スライド番号プレースホルダ 5"/>
          <p:cNvSpPr txBox="1">
            <a:spLocks/>
          </p:cNvSpPr>
          <p:nvPr/>
        </p:nvSpPr>
        <p:spPr bwMode="gray">
          <a:xfrm>
            <a:off x="415925" y="6597650"/>
            <a:ext cx="88582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ja-JP" sz="700" dirty="0"/>
          </a:p>
        </p:txBody>
      </p:sp>
      <p:sp>
        <p:nvSpPr>
          <p:cNvPr id="9" name="正方形/長方形 8"/>
          <p:cNvSpPr>
            <a:spLocks noChangeAspect="1"/>
          </p:cNvSpPr>
          <p:nvPr/>
        </p:nvSpPr>
        <p:spPr>
          <a:xfrm>
            <a:off x="5601072" y="6611779"/>
            <a:ext cx="37444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b="1" dirty="0"/>
              <a:t>© 2018 Medical Accountants </a:t>
            </a:r>
            <a:r>
              <a:rPr lang="en-US" altLang="ja-JP" sz="1000" b="1" dirty="0" err="1"/>
              <a:t>Co.,Ltd</a:t>
            </a:r>
            <a:r>
              <a:rPr lang="en-US" altLang="ja-JP" sz="1000" b="1" dirty="0"/>
              <a:t>. All Rights Reserved. </a:t>
            </a:r>
            <a:endParaRPr lang="ja-JP" altLang="en-US" sz="1000" dirty="0"/>
          </a:p>
        </p:txBody>
      </p:sp>
      <p:sp>
        <p:nvSpPr>
          <p:cNvPr id="11" name="角丸四角形 10"/>
          <p:cNvSpPr/>
          <p:nvPr/>
        </p:nvSpPr>
        <p:spPr>
          <a:xfrm>
            <a:off x="1136576" y="908720"/>
            <a:ext cx="1512168" cy="635794"/>
          </a:xfrm>
          <a:prstGeom prst="roundRect">
            <a:avLst>
              <a:gd name="adj" fmla="val 47747"/>
            </a:avLst>
          </a:prstGeom>
          <a:solidFill>
            <a:srgbClr val="1F497D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社会医療法人　大規模医療法人</a:t>
            </a:r>
          </a:p>
        </p:txBody>
      </p:sp>
      <p:sp>
        <p:nvSpPr>
          <p:cNvPr id="12" name="角丸四角形 11"/>
          <p:cNvSpPr>
            <a:spLocks noChangeAspect="1"/>
          </p:cNvSpPr>
          <p:nvPr/>
        </p:nvSpPr>
        <p:spPr>
          <a:xfrm>
            <a:off x="632520" y="1916832"/>
            <a:ext cx="2311400" cy="1183303"/>
          </a:xfrm>
          <a:prstGeom prst="roundRect">
            <a:avLst/>
          </a:prstGeom>
          <a:solidFill>
            <a:srgbClr val="FBFFE1"/>
          </a:solidFill>
          <a:ln w="15875">
            <a:solidFill>
              <a:srgbClr val="FF99CC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100" dirty="0"/>
              <a:t>■公益性の高い医療の実施</a:t>
            </a:r>
          </a:p>
          <a:p>
            <a:pPr>
              <a:lnSpc>
                <a:spcPts val="1700"/>
              </a:lnSpc>
            </a:pPr>
            <a:r>
              <a:rPr lang="ja-JP" altLang="en-US" sz="1100" dirty="0"/>
              <a:t>■地域医療の担い手</a:t>
            </a:r>
          </a:p>
          <a:p>
            <a:pPr>
              <a:lnSpc>
                <a:spcPts val="1700"/>
              </a:lnSpc>
            </a:pPr>
            <a:r>
              <a:rPr lang="ja-JP" altLang="en-US" sz="1100" dirty="0"/>
              <a:t>■税法上の優遇措置</a:t>
            </a:r>
          </a:p>
          <a:p>
            <a:pPr algn="ctr"/>
            <a:r>
              <a:rPr lang="ja-JP" altLang="en-US" sz="1000" dirty="0"/>
              <a:t>（法人税・固定資産税等：社会医療法人のみ）</a:t>
            </a:r>
            <a:endParaRPr kumimoji="1" lang="ja-JP" altLang="en-US" sz="1000" dirty="0"/>
          </a:p>
        </p:txBody>
      </p:sp>
      <p:sp>
        <p:nvSpPr>
          <p:cNvPr id="14" name="角丸四角形 13"/>
          <p:cNvSpPr>
            <a:spLocks noChangeAspect="1"/>
          </p:cNvSpPr>
          <p:nvPr/>
        </p:nvSpPr>
        <p:spPr>
          <a:xfrm>
            <a:off x="2792760" y="836712"/>
            <a:ext cx="1656184" cy="476726"/>
          </a:xfrm>
          <a:prstGeom prst="roundRect">
            <a:avLst/>
          </a:prstGeom>
          <a:solidFill>
            <a:srgbClr val="DDFFDD"/>
          </a:solidFill>
          <a:ln w="15875">
            <a:solidFill>
              <a:srgbClr val="FF0000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/>
              <a:t>透明性と信頼性の高い経営への社会的要請</a:t>
            </a:r>
          </a:p>
        </p:txBody>
      </p:sp>
      <p:sp>
        <p:nvSpPr>
          <p:cNvPr id="15" name="楕円 38"/>
          <p:cNvSpPr>
            <a:spLocks/>
          </p:cNvSpPr>
          <p:nvPr/>
        </p:nvSpPr>
        <p:spPr>
          <a:xfrm flipH="1">
            <a:off x="4808984" y="3356992"/>
            <a:ext cx="2016224" cy="562630"/>
          </a:xfrm>
          <a:prstGeom prst="ellipse">
            <a:avLst/>
          </a:prstGeom>
          <a:solidFill>
            <a:srgbClr val="FEFEA4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b="1" dirty="0"/>
              <a:t>公認会計士等による外部監査</a:t>
            </a:r>
            <a:r>
              <a:rPr kumimoji="1" lang="ja-JP" altLang="en-US" sz="900" dirty="0"/>
              <a:t>（医療法</a:t>
            </a:r>
            <a:r>
              <a:rPr kumimoji="1" lang="en-US" altLang="ja-JP" sz="900" dirty="0"/>
              <a:t>51</a:t>
            </a:r>
            <a:r>
              <a:rPr kumimoji="1" lang="ja-JP" altLang="en-US" sz="900" dirty="0"/>
              <a:t>条）</a:t>
            </a:r>
          </a:p>
        </p:txBody>
      </p:sp>
      <p:sp>
        <p:nvSpPr>
          <p:cNvPr id="16" name="角丸四角形 15"/>
          <p:cNvSpPr/>
          <p:nvPr/>
        </p:nvSpPr>
        <p:spPr>
          <a:xfrm rot="21600000">
            <a:off x="9057456" y="980728"/>
            <a:ext cx="476488" cy="3168352"/>
          </a:xfrm>
          <a:prstGeom prst="roundRect">
            <a:avLst>
              <a:gd name="adj" fmla="val 39011"/>
            </a:avLst>
          </a:prstGeom>
          <a:solidFill>
            <a:srgbClr val="1F497D"/>
          </a:solidFill>
        </p:spPr>
        <p:txBody>
          <a:bodyPr vert="eaVert" wrap="square" rtlCol="0" anchor="ctr" anchorCtr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公認会計士協会</a:t>
            </a:r>
          </a:p>
        </p:txBody>
      </p:sp>
      <p:sp>
        <p:nvSpPr>
          <p:cNvPr id="18" name="下矢印 17"/>
          <p:cNvSpPr/>
          <p:nvPr/>
        </p:nvSpPr>
        <p:spPr>
          <a:xfrm>
            <a:off x="7401272" y="2708920"/>
            <a:ext cx="732322" cy="1656000"/>
          </a:xfrm>
          <a:prstGeom prst="downArrow">
            <a:avLst>
              <a:gd name="adj1" fmla="val 68290"/>
              <a:gd name="adj2" fmla="val 50000"/>
            </a:avLst>
          </a:prstGeom>
          <a:gradFill flip="none" rotWithShape="1">
            <a:gsLst>
              <a:gs pos="17000">
                <a:srgbClr val="66CCFF">
                  <a:alpha val="53725"/>
                </a:srgbClr>
              </a:gs>
              <a:gs pos="21000">
                <a:srgbClr val="66FFFF">
                  <a:alpha val="53725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2400000" rev="16200000"/>
            </a:camera>
            <a:lightRig rig="threePt" dir="t"/>
          </a:scene3d>
        </p:spPr>
        <p:txBody>
          <a:bodyPr vert="vert270" wrap="square" rtlCol="0" anchor="ctr">
            <a:sp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20" name="下矢印 19"/>
          <p:cNvSpPr/>
          <p:nvPr/>
        </p:nvSpPr>
        <p:spPr>
          <a:xfrm>
            <a:off x="3224808" y="2996952"/>
            <a:ext cx="610791" cy="972000"/>
          </a:xfrm>
          <a:prstGeom prst="downArrow">
            <a:avLst>
              <a:gd name="adj1" fmla="val 56202"/>
              <a:gd name="adj2" fmla="val 53726"/>
            </a:avLst>
          </a:prstGeom>
          <a:gradFill flip="none" rotWithShape="1">
            <a:gsLst>
              <a:gs pos="17000">
                <a:srgbClr val="66CCFF">
                  <a:alpha val="53725"/>
                </a:srgbClr>
              </a:gs>
              <a:gs pos="21000">
                <a:srgbClr val="66FFFF">
                  <a:alpha val="53725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vert" wrap="square" rtlCol="0" anchor="ctr">
            <a:spAutoFit/>
          </a:bodyPr>
          <a:lstStyle/>
          <a:p>
            <a:pPr algn="ctr"/>
            <a:endParaRPr kumimoji="1" lang="ja-JP" altLang="en-US" sz="1050" dirty="0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800872" y="4221088"/>
            <a:ext cx="2088232" cy="43204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16" descr="C:\Users\MedicalAccountants\AppData\Local\Microsoft\Windows\Temporary Internet Files\Content.IE5\D9EJH1G8\office-48859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5288" y="4365104"/>
            <a:ext cx="1295548" cy="72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ボックス 27"/>
          <p:cNvSpPr txBox="1"/>
          <p:nvPr/>
        </p:nvSpPr>
        <p:spPr>
          <a:xfrm>
            <a:off x="6681192" y="4941168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都道府県庁</a:t>
            </a:r>
          </a:p>
        </p:txBody>
      </p:sp>
      <p:pic>
        <p:nvPicPr>
          <p:cNvPr id="29" name="Picture 15" descr="C:\Users\MedicalAccountants\AppData\Local\Microsoft\Windows\Temporary Internet Files\Content.IE5\ZOW2FPAF\d0112463_011931[1].gif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416496" y="4077072"/>
            <a:ext cx="1367507" cy="719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角丸四角形吹き出し 35"/>
          <p:cNvSpPr/>
          <p:nvPr/>
        </p:nvSpPr>
        <p:spPr>
          <a:xfrm>
            <a:off x="1784648" y="3717032"/>
            <a:ext cx="1152128" cy="255389"/>
          </a:xfrm>
          <a:prstGeom prst="wedgeRoundRectCallout">
            <a:avLst>
              <a:gd name="adj1" fmla="val -44808"/>
              <a:gd name="adj2" fmla="val 107256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監査コストが心配</a:t>
            </a:r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3800872" y="3717032"/>
            <a:ext cx="936104" cy="2160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753200" y="1196752"/>
            <a:ext cx="2016224" cy="89255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監査の質が社会的要請に応えられているかチェック</a:t>
            </a:r>
          </a:p>
          <a:p>
            <a:r>
              <a:rPr lang="ja-JP" altLang="en-US" sz="1000" dirty="0"/>
              <a:t>■監査実施報告書の詳細な記載</a:t>
            </a:r>
          </a:p>
          <a:p>
            <a:r>
              <a:rPr kumimoji="1" lang="ja-JP" altLang="en-US" sz="1000" dirty="0"/>
              <a:t>■品質管理レビュー</a:t>
            </a:r>
          </a:p>
          <a:p>
            <a:r>
              <a:rPr lang="ja-JP" altLang="en-US" sz="1000" dirty="0"/>
              <a:t>■監査業務審査会のチェック</a:t>
            </a:r>
            <a:endParaRPr kumimoji="1" lang="ja-JP" altLang="en-US" sz="1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160912" y="4509120"/>
            <a:ext cx="1440160" cy="384721"/>
          </a:xfrm>
          <a:prstGeom prst="rect">
            <a:avLst/>
          </a:prstGeom>
          <a:solidFill>
            <a:schemeClr val="bg1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>
                <a:solidFill>
                  <a:srgbClr val="FF0000"/>
                </a:solidFill>
              </a:rPr>
              <a:t>提出・報告義務</a:t>
            </a:r>
          </a:p>
          <a:p>
            <a:pPr algn="ctr"/>
            <a:r>
              <a:rPr kumimoji="1" lang="ja-JP" altLang="en-US" sz="900" dirty="0">
                <a:solidFill>
                  <a:srgbClr val="FF0000"/>
                </a:solidFill>
              </a:rPr>
              <a:t>（医療法</a:t>
            </a:r>
            <a:r>
              <a:rPr kumimoji="1" lang="en-US" altLang="ja-JP" sz="900" dirty="0">
                <a:solidFill>
                  <a:srgbClr val="FF0000"/>
                </a:solidFill>
              </a:rPr>
              <a:t>52</a:t>
            </a:r>
            <a:r>
              <a:rPr kumimoji="1" lang="ja-JP" altLang="en-US" sz="900" dirty="0">
                <a:solidFill>
                  <a:srgbClr val="FF0000"/>
                </a:solidFill>
              </a:rPr>
              <a:t>条</a:t>
            </a:r>
            <a:r>
              <a:rPr kumimoji="1" lang="en-US" altLang="ja-JP" sz="900" dirty="0">
                <a:solidFill>
                  <a:srgbClr val="FF0000"/>
                </a:solidFill>
              </a:rPr>
              <a:t>1</a:t>
            </a:r>
            <a:r>
              <a:rPr kumimoji="1" lang="ja-JP" altLang="en-US" sz="900" dirty="0">
                <a:solidFill>
                  <a:srgbClr val="FF0000"/>
                </a:solidFill>
              </a:rPr>
              <a:t>項</a:t>
            </a:r>
            <a:r>
              <a:rPr kumimoji="1" lang="en-US" altLang="ja-JP" sz="900" dirty="0">
                <a:solidFill>
                  <a:srgbClr val="FF0000"/>
                </a:solidFill>
              </a:rPr>
              <a:t>3</a:t>
            </a:r>
            <a:r>
              <a:rPr kumimoji="1" lang="ja-JP" altLang="en-US" sz="900" dirty="0">
                <a:solidFill>
                  <a:srgbClr val="FF0000"/>
                </a:solidFill>
              </a:rPr>
              <a:t>号）</a:t>
            </a:r>
          </a:p>
        </p:txBody>
      </p:sp>
      <p:sp>
        <p:nvSpPr>
          <p:cNvPr id="53" name="ストライプ矢印 52"/>
          <p:cNvSpPr/>
          <p:nvPr/>
        </p:nvSpPr>
        <p:spPr>
          <a:xfrm>
            <a:off x="1784648" y="4509120"/>
            <a:ext cx="1296789" cy="1069419"/>
          </a:xfrm>
          <a:prstGeom prst="stripedRightArrow">
            <a:avLst>
              <a:gd name="adj1" fmla="val 34214"/>
              <a:gd name="adj2" fmla="val 22621"/>
            </a:avLst>
          </a:prstGeom>
          <a:solidFill>
            <a:srgbClr val="FF8989"/>
          </a:solidFill>
          <a:scene3d>
            <a:camera prst="orthographicFront">
              <a:rot lat="2400000" lon="0" rev="16200000"/>
            </a:camera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5" name="角丸四角形 54"/>
          <p:cNvSpPr/>
          <p:nvPr/>
        </p:nvSpPr>
        <p:spPr>
          <a:xfrm>
            <a:off x="1640632" y="5805264"/>
            <a:ext cx="1728192" cy="459700"/>
          </a:xfrm>
          <a:prstGeom prst="roundRect">
            <a:avLst/>
          </a:prstGeom>
          <a:solidFill>
            <a:srgbClr val="FFEBEB"/>
          </a:solidFill>
          <a:ln w="25400" cmpd="dbl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rgbClr val="FF0000"/>
                </a:solidFill>
              </a:rPr>
              <a:t>医療専門の</a:t>
            </a:r>
            <a:r>
              <a:rPr kumimoji="1" lang="ja-JP" altLang="en-US" sz="1050" dirty="0"/>
              <a:t>監査人（監査法人）に依頼すべき</a:t>
            </a:r>
          </a:p>
        </p:txBody>
      </p:sp>
      <p:cxnSp>
        <p:nvCxnSpPr>
          <p:cNvPr id="56" name="直線矢印コネクタ 55"/>
          <p:cNvCxnSpPr/>
          <p:nvPr/>
        </p:nvCxnSpPr>
        <p:spPr>
          <a:xfrm flipH="1" flipV="1">
            <a:off x="3800872" y="4077072"/>
            <a:ext cx="2160240" cy="43204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5745088" y="4149080"/>
            <a:ext cx="3096344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800" dirty="0"/>
              <a:t>・社会医療法人の認定要件の確認・認定取消の可否判断</a:t>
            </a:r>
          </a:p>
          <a:p>
            <a:pPr>
              <a:lnSpc>
                <a:spcPts val="1100"/>
              </a:lnSpc>
            </a:pPr>
            <a:r>
              <a:rPr lang="ja-JP" altLang="en-US" sz="800" dirty="0"/>
              <a:t>・適正な運営の監督、調査・立入権限</a:t>
            </a:r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7041232" y="4653136"/>
            <a:ext cx="504056" cy="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7041232" y="4797152"/>
            <a:ext cx="504056" cy="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「ビル 素材 イラスト」の画像検索結果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7096" y="4437112"/>
            <a:ext cx="1368152" cy="720080"/>
          </a:xfrm>
          <a:prstGeom prst="rect">
            <a:avLst/>
          </a:prstGeom>
          <a:noFill/>
        </p:spPr>
      </p:pic>
      <p:sp>
        <p:nvSpPr>
          <p:cNvPr id="66" name="テキスト ボックス 65"/>
          <p:cNvSpPr txBox="1"/>
          <p:nvPr/>
        </p:nvSpPr>
        <p:spPr>
          <a:xfrm>
            <a:off x="8697416" y="4653136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厚生労働省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152800" y="3356992"/>
            <a:ext cx="756000" cy="246221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コスト低減</a:t>
            </a:r>
            <a:endParaRPr kumimoji="1" lang="ja-JP" altLang="en-US" sz="1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185248" y="33569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監査の質の担保</a:t>
            </a:r>
            <a:endParaRPr kumimoji="1" lang="en-US" altLang="ja-JP" sz="900" dirty="0"/>
          </a:p>
          <a:p>
            <a:r>
              <a:rPr lang="ja-JP" altLang="en-US" sz="900" dirty="0"/>
              <a:t>監査時間の充分な確保</a:t>
            </a:r>
            <a:endParaRPr kumimoji="1" lang="ja-JP" altLang="en-US" sz="900" dirty="0"/>
          </a:p>
        </p:txBody>
      </p:sp>
      <p:sp>
        <p:nvSpPr>
          <p:cNvPr id="42" name="角丸四角形 41"/>
          <p:cNvSpPr/>
          <p:nvPr/>
        </p:nvSpPr>
        <p:spPr>
          <a:xfrm>
            <a:off x="776536" y="1700808"/>
            <a:ext cx="936104" cy="280928"/>
          </a:xfrm>
          <a:prstGeom prst="roundRect">
            <a:avLst/>
          </a:prstGeom>
          <a:solidFill>
            <a:srgbClr val="FBFFDD"/>
          </a:solidFill>
          <a:ln w="15875">
            <a:solidFill>
              <a:srgbClr val="FF8989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50" dirty="0"/>
              <a:t>趣旨・特徴</a:t>
            </a:r>
          </a:p>
        </p:txBody>
      </p:sp>
      <p:sp>
        <p:nvSpPr>
          <p:cNvPr id="48" name="角丸四角形吹き出し 40"/>
          <p:cNvSpPr/>
          <p:nvPr/>
        </p:nvSpPr>
        <p:spPr>
          <a:xfrm>
            <a:off x="776536" y="5017785"/>
            <a:ext cx="1135161" cy="408623"/>
          </a:xfrm>
          <a:prstGeom prst="wedgeRoundRectCallout">
            <a:avLst>
              <a:gd name="adj1" fmla="val -10363"/>
              <a:gd name="adj2" fmla="val -93338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監査をどこに依頼したら良いのか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28864" y="3645024"/>
            <a:ext cx="6777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理事会宛</a:t>
            </a:r>
          </a:p>
        </p:txBody>
      </p:sp>
      <p:sp>
        <p:nvSpPr>
          <p:cNvPr id="50" name="雲形吹き出し 49"/>
          <p:cNvSpPr/>
          <p:nvPr/>
        </p:nvSpPr>
        <p:spPr>
          <a:xfrm>
            <a:off x="1640632" y="4581128"/>
            <a:ext cx="1008112" cy="468511"/>
          </a:xfrm>
          <a:prstGeom prst="cloudCallout">
            <a:avLst>
              <a:gd name="adj1" fmla="val -39351"/>
              <a:gd name="adj2" fmla="val -100143"/>
            </a:avLst>
          </a:prstGeom>
          <a:solidFill>
            <a:srgbClr val="FFAFA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不安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808984" y="2996952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専門家によるチェックの必要性</a:t>
            </a: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5601072" y="2780928"/>
            <a:ext cx="0" cy="2160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V="1">
            <a:off x="2504728" y="1340768"/>
            <a:ext cx="720080" cy="504056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3512840" y="1340768"/>
            <a:ext cx="1296144" cy="20162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3512840" y="1340768"/>
            <a:ext cx="432048" cy="2160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フローチャート : 複数書類 16"/>
          <p:cNvSpPr/>
          <p:nvPr/>
        </p:nvSpPr>
        <p:spPr>
          <a:xfrm>
            <a:off x="3080792" y="4509120"/>
            <a:ext cx="648072" cy="577751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B/S,P/L,</a:t>
            </a:r>
            <a:r>
              <a:rPr kumimoji="1" lang="ja-JP" altLang="en-US" sz="800" dirty="0"/>
              <a:t>事業報告書</a:t>
            </a:r>
          </a:p>
        </p:txBody>
      </p:sp>
      <p:sp>
        <p:nvSpPr>
          <p:cNvPr id="97" name="フローチャート : 複数書類 96"/>
          <p:cNvSpPr/>
          <p:nvPr/>
        </p:nvSpPr>
        <p:spPr>
          <a:xfrm>
            <a:off x="3080792" y="3933056"/>
            <a:ext cx="648072" cy="423684"/>
          </a:xfrm>
          <a:prstGeom prst="flowChartMultidocument">
            <a:avLst/>
          </a:prstGeom>
          <a:solidFill>
            <a:srgbClr val="FFFBFB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800" dirty="0"/>
              <a:t>監査報告書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080792" y="537321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公告義務</a:t>
            </a:r>
          </a:p>
        </p:txBody>
      </p:sp>
      <p:cxnSp>
        <p:nvCxnSpPr>
          <p:cNvPr id="102" name="直線矢印コネクタ 101"/>
          <p:cNvCxnSpPr/>
          <p:nvPr/>
        </p:nvCxnSpPr>
        <p:spPr>
          <a:xfrm>
            <a:off x="3368824" y="5085184"/>
            <a:ext cx="0" cy="28803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角丸四角形吹き出し 109"/>
          <p:cNvSpPr/>
          <p:nvPr/>
        </p:nvSpPr>
        <p:spPr>
          <a:xfrm>
            <a:off x="272480" y="3573021"/>
            <a:ext cx="1368152" cy="408623"/>
          </a:xfrm>
          <a:prstGeom prst="wedgeRoundRectCallout">
            <a:avLst>
              <a:gd name="adj1" fmla="val -13566"/>
              <a:gd name="adj2" fmla="val 75088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内部統制の構築をどの程度進めたらよいのか</a:t>
            </a:r>
          </a:p>
        </p:txBody>
      </p:sp>
      <p:cxnSp>
        <p:nvCxnSpPr>
          <p:cNvPr id="58" name="直線コネクタ 57"/>
          <p:cNvCxnSpPr/>
          <p:nvPr/>
        </p:nvCxnSpPr>
        <p:spPr>
          <a:xfrm flipV="1">
            <a:off x="8769424" y="1700808"/>
            <a:ext cx="288032" cy="14228"/>
          </a:xfrm>
          <a:prstGeom prst="line">
            <a:avLst/>
          </a:prstGeom>
          <a:ln w="95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爆発 1 60"/>
          <p:cNvSpPr/>
          <p:nvPr/>
        </p:nvSpPr>
        <p:spPr>
          <a:xfrm>
            <a:off x="7329264" y="2420888"/>
            <a:ext cx="1080000" cy="734735"/>
          </a:xfrm>
          <a:prstGeom prst="irregularSeal1">
            <a:avLst/>
          </a:prstGeom>
          <a:solidFill>
            <a:srgbClr val="FF3333">
              <a:alpha val="56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圧力</a:t>
            </a:r>
          </a:p>
        </p:txBody>
      </p:sp>
      <p:sp>
        <p:nvSpPr>
          <p:cNvPr id="63" name="爆発 1 62"/>
          <p:cNvSpPr/>
          <p:nvPr/>
        </p:nvSpPr>
        <p:spPr>
          <a:xfrm>
            <a:off x="2144688" y="3036434"/>
            <a:ext cx="828000" cy="713125"/>
          </a:xfrm>
          <a:prstGeom prst="irregularSeal1">
            <a:avLst/>
          </a:prstGeom>
          <a:solidFill>
            <a:srgbClr val="FF3333">
              <a:alpha val="56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</a:rPr>
              <a:t>要請</a:t>
            </a:r>
          </a:p>
        </p:txBody>
      </p:sp>
      <p:sp>
        <p:nvSpPr>
          <p:cNvPr id="93" name="角丸四角形 92"/>
          <p:cNvSpPr/>
          <p:nvPr/>
        </p:nvSpPr>
        <p:spPr>
          <a:xfrm>
            <a:off x="3944888" y="1471367"/>
            <a:ext cx="2664296" cy="1310997"/>
          </a:xfrm>
          <a:prstGeom prst="roundRect">
            <a:avLst/>
          </a:prstGeom>
          <a:solidFill>
            <a:srgbClr val="FFFBFB"/>
          </a:solidFill>
          <a:ln w="9525">
            <a:solidFill>
              <a:srgbClr val="FF0066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医療法人会計基準の適用</a:t>
            </a:r>
          </a:p>
          <a:p>
            <a:pPr algn="ctr"/>
            <a:r>
              <a:rPr lang="ja-JP" altLang="en-US" sz="800" dirty="0">
                <a:solidFill>
                  <a:srgbClr val="FF0000"/>
                </a:solidFill>
              </a:rPr>
              <a:t> </a:t>
            </a:r>
            <a:r>
              <a:rPr lang="ja-JP" altLang="en-US" sz="800" dirty="0"/>
              <a:t>（退職給付・リース取引・貸引等）</a:t>
            </a:r>
            <a:endParaRPr lang="ja-JP" altLang="en-US" sz="900" dirty="0"/>
          </a:p>
          <a:p>
            <a:pPr algn="ctr"/>
            <a:endParaRPr kumimoji="1" lang="ja-JP" altLang="en-US" sz="900" dirty="0"/>
          </a:p>
          <a:p>
            <a:pPr algn="ctr"/>
            <a:endParaRPr kumimoji="1" lang="ja-JP" altLang="en-US" sz="900" dirty="0"/>
          </a:p>
          <a:p>
            <a:pPr algn="ctr"/>
            <a:endParaRPr lang="ja-JP" altLang="en-US" sz="900" dirty="0"/>
          </a:p>
          <a:p>
            <a:pPr algn="ctr"/>
            <a:endParaRPr kumimoji="1" lang="ja-JP" altLang="en-US" sz="900" dirty="0"/>
          </a:p>
          <a:p>
            <a:pPr algn="ctr"/>
            <a:endParaRPr kumimoji="1" lang="ja-JP" altLang="en-US" sz="900" dirty="0"/>
          </a:p>
          <a:p>
            <a:pPr algn="ctr"/>
            <a:endParaRPr kumimoji="1" lang="ja-JP" altLang="en-US" sz="90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944888" y="2060848"/>
            <a:ext cx="1224136" cy="507831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endParaRPr lang="ja-JP" altLang="en-US" sz="900" dirty="0">
              <a:solidFill>
                <a:srgbClr val="FF0000"/>
              </a:solidFill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</a:rPr>
              <a:t>簡便的な会計処理不適用  </a:t>
            </a:r>
            <a:endParaRPr kumimoji="1" lang="ja-JP" altLang="en-US" sz="8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5169024" y="2060848"/>
            <a:ext cx="1440160" cy="615553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900" dirty="0">
              <a:solidFill>
                <a:srgbClr val="FF0000"/>
              </a:solidFill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</a:rPr>
              <a:t>簡便的な会計処理適用可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algn="ctr"/>
            <a:r>
              <a:rPr lang="ja-JP" altLang="en-US" sz="800" dirty="0"/>
              <a:t>（負債</a:t>
            </a:r>
            <a:r>
              <a:rPr lang="en-US" altLang="ja-JP" sz="800" dirty="0"/>
              <a:t>200</a:t>
            </a:r>
            <a:r>
              <a:rPr lang="ja-JP" altLang="en-US" sz="800" dirty="0"/>
              <a:t>億円未満又は従業員</a:t>
            </a:r>
            <a:r>
              <a:rPr lang="en-US" altLang="ja-JP" sz="800" dirty="0"/>
              <a:t>300</a:t>
            </a:r>
            <a:r>
              <a:rPr lang="ja-JP" altLang="en-US" sz="800" dirty="0"/>
              <a:t>人未満の法人） 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4016896" y="1916832"/>
            <a:ext cx="936104" cy="2308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</a:rPr>
              <a:t>  社会医療法人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5385048" y="1916832"/>
            <a:ext cx="1080120" cy="2308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</a:rPr>
              <a:t>  </a:t>
            </a:r>
            <a:r>
              <a:rPr lang="ja-JP" altLang="en-US" sz="900" b="1" dirty="0">
                <a:solidFill>
                  <a:schemeClr val="bg1"/>
                </a:solidFill>
              </a:rPr>
              <a:t>大規模</a:t>
            </a:r>
            <a:r>
              <a:rPr kumimoji="1" lang="ja-JP" altLang="en-US" sz="900" b="1" dirty="0">
                <a:solidFill>
                  <a:schemeClr val="bg1"/>
                </a:solidFill>
              </a:rPr>
              <a:t>医療法人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3872880" y="5157192"/>
            <a:ext cx="5776192" cy="1353562"/>
          </a:xfrm>
          <a:prstGeom prst="roundRect">
            <a:avLst/>
          </a:prstGeom>
          <a:solidFill>
            <a:srgbClr val="FFFFE5"/>
          </a:solidFill>
          <a:ln>
            <a:solidFill>
              <a:srgbClr val="FFFFCC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050" u="sng" dirty="0">
                <a:solidFill>
                  <a:srgbClr val="FF0000"/>
                </a:solidFill>
              </a:rPr>
              <a:t>医療専門の監査人（監査法人）に依頼するメリット</a:t>
            </a:r>
          </a:p>
          <a:p>
            <a:endParaRPr lang="ja-JP" altLang="en-US" sz="600" u="sng" dirty="0">
              <a:solidFill>
                <a:srgbClr val="FF0000"/>
              </a:solidFill>
            </a:endParaRPr>
          </a:p>
          <a:p>
            <a:r>
              <a:rPr lang="ja-JP" altLang="en-US" sz="800" dirty="0"/>
              <a:t>■大手監査法人に比し監査コストが廉価　（効率的な人員、ライセンス料等間接費用がかからない為）</a:t>
            </a:r>
            <a:endParaRPr lang="en-US" altLang="ja-JP" sz="800" dirty="0"/>
          </a:p>
          <a:p>
            <a:pPr>
              <a:lnSpc>
                <a:spcPts val="200"/>
              </a:lnSpc>
            </a:pPr>
            <a:endParaRPr lang="ja-JP" altLang="en-US" sz="800" dirty="0"/>
          </a:p>
          <a:p>
            <a:r>
              <a:rPr lang="ja-JP" altLang="en-US" sz="800" dirty="0"/>
              <a:t>■監査経験豊富且つ医療経営に通じた監査人がチームを組み、リスク評価・重点項目の監査を行う為、公認</a:t>
            </a:r>
          </a:p>
          <a:p>
            <a:r>
              <a:rPr lang="ja-JP" altLang="en-US" sz="800" dirty="0"/>
              <a:t>　 会計士協会が求める組織的監査を効率的に実施可能であり、監査の品質が高い</a:t>
            </a:r>
            <a:endParaRPr lang="en-US" altLang="ja-JP" sz="800" dirty="0"/>
          </a:p>
          <a:p>
            <a:pPr>
              <a:lnSpc>
                <a:spcPts val="200"/>
              </a:lnSpc>
            </a:pPr>
            <a:endParaRPr lang="ja-JP" altLang="en-US" sz="1000" dirty="0"/>
          </a:p>
          <a:p>
            <a:pPr>
              <a:lnSpc>
                <a:spcPts val="1200"/>
              </a:lnSpc>
            </a:pPr>
            <a:r>
              <a:rPr lang="ja-JP" altLang="en-US" sz="900" dirty="0"/>
              <a:t>　              </a:t>
            </a:r>
            <a:r>
              <a:rPr lang="ja-JP" altLang="en-US" sz="800" dirty="0"/>
              <a:t>個人会計士単独の監査： </a:t>
            </a:r>
            <a:r>
              <a:rPr lang="ja-JP" altLang="en-US" sz="800" dirty="0">
                <a:solidFill>
                  <a:srgbClr val="FF0000"/>
                </a:solidFill>
              </a:rPr>
              <a:t>審査・内部統制評価を一人の会計士では行い得ない</a:t>
            </a:r>
          </a:p>
          <a:p>
            <a:pPr>
              <a:lnSpc>
                <a:spcPts val="1200"/>
              </a:lnSpc>
            </a:pPr>
            <a:r>
              <a:rPr lang="ja-JP" altLang="en-US" sz="800" dirty="0">
                <a:solidFill>
                  <a:srgbClr val="FF0000"/>
                </a:solidFill>
              </a:rPr>
              <a:t>　　</a:t>
            </a:r>
            <a:r>
              <a:rPr lang="ja-JP" altLang="en-US" sz="800" dirty="0"/>
              <a:t> 　　　　　 大手監査法人の監査： </a:t>
            </a:r>
            <a:r>
              <a:rPr lang="ja-JP" altLang="en-US" sz="800" dirty="0">
                <a:solidFill>
                  <a:srgbClr val="FF0000"/>
                </a:solidFill>
              </a:rPr>
              <a:t>監査メンバーは経験・知識が浅い若手で構成され、責任者は殆ど来ない</a:t>
            </a:r>
            <a:endParaRPr lang="en-US" altLang="ja-JP" sz="800" dirty="0">
              <a:solidFill>
                <a:srgbClr val="FF0000"/>
              </a:solidFill>
            </a:endParaRPr>
          </a:p>
          <a:p>
            <a:pPr>
              <a:lnSpc>
                <a:spcPts val="200"/>
              </a:lnSpc>
            </a:pPr>
            <a:endParaRPr lang="ja-JP" altLang="en-US" sz="800" dirty="0"/>
          </a:p>
          <a:p>
            <a:r>
              <a:rPr lang="ja-JP" altLang="en-US" sz="800" dirty="0"/>
              <a:t>■会計・財務以外に税務・医療経営にも通じていることから、監査を通じて病院経営に寄与することができる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ol10-p-1">
  <a:themeElements>
    <a:clrScheme name="p-cool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-cool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dirty="0"/>
        </a:defPPr>
      </a:lstStyle>
    </a:spDef>
  </a:objectDefaults>
  <a:extraClrSchemeLst>
    <a:extraClrScheme>
      <a:clrScheme name="p-cool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300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cool10-p-1</vt:lpstr>
      <vt:lpstr>医療法人監査の趣旨・監査人選定について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税務申告　調査報告書</dc:title>
  <dc:creator>児玉修</dc:creator>
  <cp:lastModifiedBy>Nonomura Taro</cp:lastModifiedBy>
  <cp:revision>608</cp:revision>
  <dcterms:created xsi:type="dcterms:W3CDTF">2014-11-22T11:46:55Z</dcterms:created>
  <dcterms:modified xsi:type="dcterms:W3CDTF">2018-10-26T01:56:33Z</dcterms:modified>
</cp:coreProperties>
</file>